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Lst>
  <p:sldSz cx="18288000" cy="10287000"/>
  <p:notesSz cx="6858000" cy="9144000"/>
  <p:embeddedFontLst>
    <p:embeddedFont>
      <p:font typeface="Helvetica World" panose="020B0500040000020004" charset="-122"/>
      <p:regular r:id="rId9"/>
    </p:embeddedFont>
    <p:embeddedFont>
      <p:font typeface="Helvetica World Bold" panose="020B0800040000020004" charset="-122"/>
      <p:bold r:id="rId10"/>
    </p:embeddedFont>
    <p:embeddedFont>
      <p:font typeface="Calibri" panose="020F0502020204030204" charset="0"/>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2C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showGuides="1">
      <p:cViewPr varScale="1">
        <p:scale>
          <a:sx n="63" d="100"/>
          <a:sy n="63" d="100"/>
        </p:scale>
        <p:origin x="226"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font" Target="fonts/font1.fntdata"/><Relationship Id="rId8" Type="http://schemas.openxmlformats.org/officeDocument/2006/relationships/tableStyles" Target="tableStyles.xml"/><Relationship Id="rId7" Type="http://schemas.openxmlformats.org/officeDocument/2006/relationships/viewProps" Target="viewProps.xml"/><Relationship Id="rId6" Type="http://schemas.openxmlformats.org/officeDocument/2006/relationships/presProps" Target="presProps.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font" Target="fonts/font6.fntdata"/><Relationship Id="rId13" Type="http://schemas.openxmlformats.org/officeDocument/2006/relationships/font" Target="fonts/font5.fntdata"/><Relationship Id="rId12" Type="http://schemas.openxmlformats.org/officeDocument/2006/relationships/font" Target="fonts/font4.fntdata"/><Relationship Id="rId11" Type="http://schemas.openxmlformats.org/officeDocument/2006/relationships/font" Target="fonts/font3.fntdata"/><Relationship Id="rId10" Type="http://schemas.openxmlformats.org/officeDocument/2006/relationships/font" Target="fonts/font2.fntdata"/><Relationship Id="rId1" Type="http://schemas.openxmlformats.org/officeDocument/2006/relationships/slideMaster" Target="slideMasters/slideMaster1.xml"/></Relationships>
</file>

<file path=ppt/media/>
</file>

<file path=ppt/media/image1.jpeg>
</file>

<file path=ppt/media/image2.png>
</file>

<file path=ppt/media/image3.wdp>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alpha val="87000"/>
          </a:schemeClr>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sp>
        <p:nvSpPr>
          <p:cNvPr id="3" name="Freeform 3" descr="A picture containing cup, coffee, food, beverage  Description automatically generated"/>
          <p:cNvSpPr/>
          <p:nvPr/>
        </p:nvSpPr>
        <p:spPr>
          <a:xfrm>
            <a:off x="30" y="15"/>
            <a:ext cx="18287970" cy="10286985"/>
          </a:xfrm>
          <a:custGeom>
            <a:avLst/>
            <a:gdLst/>
            <a:ahLst/>
            <a:cxnLst/>
            <a:rect l="l" t="t" r="r" b="b"/>
            <a:pathLst>
              <a:path w="18287970" h="10286985">
                <a:moveTo>
                  <a:pt x="0" y="0"/>
                </a:moveTo>
                <a:lnTo>
                  <a:pt x="18287970" y="0"/>
                </a:lnTo>
                <a:lnTo>
                  <a:pt x="18287970" y="10286985"/>
                </a:lnTo>
                <a:lnTo>
                  <a:pt x="0" y="10286985"/>
                </a:lnTo>
                <a:lnTo>
                  <a:pt x="0" y="0"/>
                </a:lnTo>
                <a:close/>
              </a:path>
            </a:pathLst>
          </a:custGeom>
          <a:blipFill dpi="0" rotWithShape="1">
            <a:blip r:embed="rId2">
              <a:alphaModFix amt="67000"/>
              <a:extLst>
                <a:ext uri="{BEBA8EAE-BF5A-486C-A8C5-ECC9F3942E4B}">
                  <a14:imgProps xmlns:a14="http://schemas.microsoft.com/office/drawing/2010/main">
                    <a14:imgLayer r:embed="rId3">
                      <a14:imgEffect>
                        <a14:saturation sat="62000"/>
                      </a14:imgEffect>
                    </a14:imgLayer>
                  </a14:imgProps>
                </a:ext>
              </a:extLst>
            </a:blip>
            <a:srcRect/>
            <a:stretch>
              <a:fillRect r="-56"/>
            </a:stretch>
          </a:blipFill>
          <a:ln>
            <a:solidFill>
              <a:schemeClr val="tx1"/>
            </a:solid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p>
            <a:endParaRPr lang="en-US"/>
          </a:p>
        </p:txBody>
      </p:sp>
      <p:grpSp>
        <p:nvGrpSpPr>
          <p:cNvPr id="4" name="Group 4"/>
          <p:cNvGrpSpPr/>
          <p:nvPr/>
        </p:nvGrpSpPr>
        <p:grpSpPr>
          <a:xfrm>
            <a:off x="314587" y="149300"/>
            <a:ext cx="4567804" cy="606204"/>
            <a:chOff x="0" y="0"/>
            <a:chExt cx="6090406" cy="808272"/>
          </a:xfrm>
        </p:grpSpPr>
        <p:sp>
          <p:nvSpPr>
            <p:cNvPr id="5" name="Freeform 5"/>
            <p:cNvSpPr/>
            <p:nvPr/>
          </p:nvSpPr>
          <p:spPr>
            <a:xfrm>
              <a:off x="0" y="0"/>
              <a:ext cx="6090406" cy="808272"/>
            </a:xfrm>
            <a:custGeom>
              <a:avLst/>
              <a:gdLst/>
              <a:ahLst/>
              <a:cxnLst/>
              <a:rect l="l" t="t" r="r" b="b"/>
              <a:pathLst>
                <a:path w="6090406" h="808272">
                  <a:moveTo>
                    <a:pt x="0" y="0"/>
                  </a:moveTo>
                  <a:lnTo>
                    <a:pt x="6090406" y="0"/>
                  </a:lnTo>
                  <a:lnTo>
                    <a:pt x="6090406" y="808272"/>
                  </a:lnTo>
                  <a:lnTo>
                    <a:pt x="0" y="808272"/>
                  </a:lnTo>
                  <a:close/>
                </a:path>
              </a:pathLst>
            </a:custGeom>
            <a:solidFill>
              <a:srgbClr val="000000">
                <a:alpha val="0"/>
              </a:srgbClr>
            </a:solidFill>
          </p:spPr>
        </p:sp>
        <p:sp>
          <p:nvSpPr>
            <p:cNvPr id="6" name="TextBox 6"/>
            <p:cNvSpPr txBox="1"/>
            <p:nvPr/>
          </p:nvSpPr>
          <p:spPr>
            <a:xfrm>
              <a:off x="0" y="28575"/>
              <a:ext cx="6090406" cy="779697"/>
            </a:xfrm>
            <a:prstGeom prst="rect">
              <a:avLst/>
            </a:prstGeom>
          </p:spPr>
          <p:txBody>
            <a:bodyPr lIns="0" tIns="0" rIns="0" bIns="0" rtlCol="0" anchor="b"/>
            <a:lstStyle/>
            <a:p>
              <a:pPr algn="ctr">
                <a:lnSpc>
                  <a:spcPts val="2625"/>
                </a:lnSpc>
              </a:pPr>
              <a:r>
                <a:rPr lang="en-US" sz="2430" dirty="0">
                  <a:solidFill>
                    <a:srgbClr val="F4EEDC"/>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Name : MUGABO ALAIN</a:t>
              </a:r>
              <a:endParaRPr lang="en-US" sz="2430" dirty="0">
                <a:solidFill>
                  <a:srgbClr val="F4EEDC"/>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p:txBody>
        </p:sp>
      </p:grpSp>
      <p:grpSp>
        <p:nvGrpSpPr>
          <p:cNvPr id="7" name="Group 7"/>
          <p:cNvGrpSpPr/>
          <p:nvPr/>
        </p:nvGrpSpPr>
        <p:grpSpPr>
          <a:xfrm>
            <a:off x="8204431" y="4651812"/>
            <a:ext cx="9311779" cy="4260506"/>
            <a:chOff x="0" y="0"/>
            <a:chExt cx="12415706" cy="5680674"/>
          </a:xfrm>
        </p:grpSpPr>
        <p:sp>
          <p:nvSpPr>
            <p:cNvPr id="8" name="Freeform 8"/>
            <p:cNvSpPr/>
            <p:nvPr/>
          </p:nvSpPr>
          <p:spPr>
            <a:xfrm>
              <a:off x="0" y="0"/>
              <a:ext cx="12415706" cy="5680674"/>
            </a:xfrm>
            <a:custGeom>
              <a:avLst/>
              <a:gdLst/>
              <a:ahLst/>
              <a:cxnLst/>
              <a:rect l="l" t="t" r="r" b="b"/>
              <a:pathLst>
                <a:path w="12415706" h="5680674">
                  <a:moveTo>
                    <a:pt x="0" y="0"/>
                  </a:moveTo>
                  <a:lnTo>
                    <a:pt x="12415706" y="0"/>
                  </a:lnTo>
                  <a:lnTo>
                    <a:pt x="12415706" y="5680674"/>
                  </a:lnTo>
                  <a:lnTo>
                    <a:pt x="0" y="5680674"/>
                  </a:lnTo>
                  <a:close/>
                </a:path>
              </a:pathLst>
            </a:custGeom>
            <a:solidFill>
              <a:srgbClr val="000000">
                <a:alpha val="0"/>
              </a:srgbClr>
            </a:solidFill>
          </p:spPr>
        </p:sp>
        <p:sp>
          <p:nvSpPr>
            <p:cNvPr id="9" name="TextBox 9"/>
            <p:cNvSpPr txBox="1"/>
            <p:nvPr/>
          </p:nvSpPr>
          <p:spPr>
            <a:xfrm>
              <a:off x="0" y="-38100"/>
              <a:ext cx="12415706" cy="5718774"/>
            </a:xfrm>
            <a:prstGeom prst="rect">
              <a:avLst/>
            </a:prstGeom>
          </p:spPr>
          <p:txBody>
            <a:bodyPr lIns="0" tIns="0" rIns="0" bIns="0" rtlCol="0" anchor="t"/>
            <a:lstStyle/>
            <a:p>
              <a:pPr algn="l">
                <a:lnSpc>
                  <a:spcPts val="3565"/>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The system will be used in a specialty coffee roastery that sources, roasts, and distributes high-quality coffee to individuals, cafés, and restaurants. To maintain quality, the roastery carefully selects beans and controls roasting conditions. With orders coming from various customers, efficient inventory management, supplier tracking, and consistent roasting processes are essential. The system will help streamline operations, prevent stock shortages, and ensure accurate and timely order fulfillment.</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p:txBody>
        </p:sp>
      </p:grpSp>
      <p:grpSp>
        <p:nvGrpSpPr>
          <p:cNvPr id="10" name="Group 10"/>
          <p:cNvGrpSpPr/>
          <p:nvPr/>
        </p:nvGrpSpPr>
        <p:grpSpPr>
          <a:xfrm>
            <a:off x="1" y="891234"/>
            <a:ext cx="6279158" cy="2658463"/>
            <a:chOff x="0" y="-2905"/>
            <a:chExt cx="8372210" cy="3544617"/>
          </a:xfrm>
        </p:grpSpPr>
        <p:sp>
          <p:nvSpPr>
            <p:cNvPr id="11" name="Freeform 11"/>
            <p:cNvSpPr/>
            <p:nvPr/>
          </p:nvSpPr>
          <p:spPr>
            <a:xfrm>
              <a:off x="0" y="0"/>
              <a:ext cx="8372210" cy="3541712"/>
            </a:xfrm>
            <a:custGeom>
              <a:avLst/>
              <a:gdLst/>
              <a:ahLst/>
              <a:cxnLst/>
              <a:rect l="l" t="t" r="r" b="b"/>
              <a:pathLst>
                <a:path w="8372210" h="3541712">
                  <a:moveTo>
                    <a:pt x="0" y="0"/>
                  </a:moveTo>
                  <a:lnTo>
                    <a:pt x="8372210" y="0"/>
                  </a:lnTo>
                  <a:lnTo>
                    <a:pt x="8372210" y="3541712"/>
                  </a:lnTo>
                  <a:lnTo>
                    <a:pt x="0" y="3541712"/>
                  </a:lnTo>
                  <a:close/>
                </a:path>
              </a:pathLst>
            </a:custGeom>
            <a:solidFill>
              <a:srgbClr val="000000">
                <a:alpha val="0"/>
              </a:srgbClr>
            </a:solidFill>
          </p:spPr>
        </p:sp>
        <p:sp>
          <p:nvSpPr>
            <p:cNvPr id="12" name="TextBox 12"/>
            <p:cNvSpPr txBox="1"/>
            <p:nvPr/>
          </p:nvSpPr>
          <p:spPr>
            <a:xfrm>
              <a:off x="203197" y="-2905"/>
              <a:ext cx="8169011" cy="3544617"/>
            </a:xfrm>
            <a:prstGeom prst="rect">
              <a:avLst/>
            </a:prstGeom>
          </p:spPr>
          <p:txBody>
            <a:bodyPr lIns="0" tIns="0" rIns="0" bIns="0" rtlCol="0" anchor="t"/>
            <a:lstStyle/>
            <a:p>
              <a:pPr algn="l">
                <a:lnSpc>
                  <a:spcPts val="5760"/>
                </a:lnSpc>
              </a:pPr>
              <a:r>
                <a:rPr lang="en-US" sz="4800" b="1" dirty="0">
                  <a:solidFill>
                    <a:schemeClr val="bg2">
                      <a:lumMod val="25000"/>
                    </a:schemeClr>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Artisanal Coffee Roastery Management System</a:t>
              </a:r>
              <a:endParaRPr lang="en-US" sz="4800" b="1" dirty="0">
                <a:solidFill>
                  <a:schemeClr val="bg2">
                    <a:lumMod val="25000"/>
                  </a:schemeClr>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p:txBody>
        </p:sp>
      </p:grpSp>
      <p:grpSp>
        <p:nvGrpSpPr>
          <p:cNvPr id="13" name="Group 13"/>
          <p:cNvGrpSpPr/>
          <p:nvPr/>
        </p:nvGrpSpPr>
        <p:grpSpPr>
          <a:xfrm>
            <a:off x="1" y="4416804"/>
            <a:ext cx="6974457" cy="4368329"/>
            <a:chOff x="0" y="0"/>
            <a:chExt cx="9299276" cy="5824438"/>
          </a:xfrm>
        </p:grpSpPr>
        <p:sp>
          <p:nvSpPr>
            <p:cNvPr id="14" name="Freeform 14"/>
            <p:cNvSpPr/>
            <p:nvPr/>
          </p:nvSpPr>
          <p:spPr>
            <a:xfrm>
              <a:off x="0" y="0"/>
              <a:ext cx="9299276" cy="5824438"/>
            </a:xfrm>
            <a:custGeom>
              <a:avLst/>
              <a:gdLst/>
              <a:ahLst/>
              <a:cxnLst/>
              <a:rect l="l" t="t" r="r" b="b"/>
              <a:pathLst>
                <a:path w="9299276" h="5824438">
                  <a:moveTo>
                    <a:pt x="0" y="0"/>
                  </a:moveTo>
                  <a:lnTo>
                    <a:pt x="9299276" y="0"/>
                  </a:lnTo>
                  <a:lnTo>
                    <a:pt x="9299276" y="5824438"/>
                  </a:lnTo>
                  <a:lnTo>
                    <a:pt x="0" y="5824438"/>
                  </a:lnTo>
                  <a:close/>
                </a:path>
              </a:pathLst>
            </a:custGeom>
            <a:solidFill>
              <a:srgbClr val="000000">
                <a:alpha val="0"/>
              </a:srgbClr>
            </a:solidFill>
          </p:spPr>
        </p:sp>
        <p:sp>
          <p:nvSpPr>
            <p:cNvPr id="15" name="TextBox 15"/>
            <p:cNvSpPr txBox="1"/>
            <p:nvPr/>
          </p:nvSpPr>
          <p:spPr>
            <a:xfrm>
              <a:off x="419448" y="35055"/>
              <a:ext cx="8879828" cy="5789383"/>
            </a:xfrm>
            <a:prstGeom prst="rect">
              <a:avLst/>
            </a:prstGeom>
          </p:spPr>
          <p:txBody>
            <a:bodyPr lIns="0" tIns="0" rIns="0" bIns="0" rtlCol="0" anchor="t"/>
            <a:lstStyle/>
            <a:p>
              <a:pPr algn="l">
                <a:lnSpc>
                  <a:spcPts val="3240"/>
                </a:lnSpc>
              </a:pPr>
              <a:endParaRPr dirty="0"/>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Managing an artisanal coffee roastery involves tracking inventory, processing orders, managing suppliers, and ensuring quality control. Without an efficient system, challenges like stock mismanagement, delayed orders, and inconsistent roasting quality can arise. This project aims to develop a structured PL/SQL-based database to optimize these operations.</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p:txBody>
        </p:sp>
      </p:grpSp>
      <p:grpSp>
        <p:nvGrpSpPr>
          <p:cNvPr id="16" name="Group 16"/>
          <p:cNvGrpSpPr/>
          <p:nvPr/>
        </p:nvGrpSpPr>
        <p:grpSpPr>
          <a:xfrm>
            <a:off x="88084" y="3737295"/>
            <a:ext cx="4908304" cy="969497"/>
            <a:chOff x="0" y="0"/>
            <a:chExt cx="6544406" cy="1292662"/>
          </a:xfrm>
        </p:grpSpPr>
        <p:sp>
          <p:nvSpPr>
            <p:cNvPr id="17" name="Freeform 17"/>
            <p:cNvSpPr/>
            <p:nvPr/>
          </p:nvSpPr>
          <p:spPr>
            <a:xfrm>
              <a:off x="0" y="0"/>
              <a:ext cx="6544406" cy="1292662"/>
            </a:xfrm>
            <a:custGeom>
              <a:avLst/>
              <a:gdLst/>
              <a:ahLst/>
              <a:cxnLst/>
              <a:rect l="l" t="t" r="r" b="b"/>
              <a:pathLst>
                <a:path w="6544406" h="1292662">
                  <a:moveTo>
                    <a:pt x="0" y="0"/>
                  </a:moveTo>
                  <a:lnTo>
                    <a:pt x="6544406" y="0"/>
                  </a:lnTo>
                  <a:lnTo>
                    <a:pt x="6544406" y="1292662"/>
                  </a:lnTo>
                  <a:lnTo>
                    <a:pt x="0" y="1292662"/>
                  </a:lnTo>
                  <a:close/>
                </a:path>
              </a:pathLst>
            </a:custGeom>
            <a:solidFill>
              <a:srgbClr val="000000">
                <a:alpha val="0"/>
              </a:srgbClr>
            </a:solidFill>
          </p:spPr>
        </p:sp>
        <p:sp>
          <p:nvSpPr>
            <p:cNvPr id="18" name="TextBox 18"/>
            <p:cNvSpPr txBox="1"/>
            <p:nvPr/>
          </p:nvSpPr>
          <p:spPr>
            <a:xfrm>
              <a:off x="0" y="-9525"/>
              <a:ext cx="6544406" cy="1302187"/>
            </a:xfrm>
            <a:prstGeom prst="rect">
              <a:avLst/>
            </a:prstGeom>
          </p:spPr>
          <p:txBody>
            <a:bodyPr lIns="0" tIns="0" rIns="0" bIns="0" rtlCol="0" anchor="t"/>
            <a:lstStyle/>
            <a:p>
              <a:pPr algn="l">
                <a:lnSpc>
                  <a:spcPts val="3240"/>
                </a:lnSpc>
              </a:pPr>
              <a:r>
                <a:rPr lang="en-US" sz="2700" b="1" dirty="0">
                  <a:solidFill>
                    <a:srgbClr val="FFFFFF"/>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1</a:t>
              </a:r>
              <a:r>
                <a:rPr lang="en-US" sz="3200" b="1" dirty="0">
                  <a:solidFill>
                    <a:srgbClr val="FFFFFF"/>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a:t>
              </a:r>
              <a:r>
                <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Problem Definition</a:t>
              </a:r>
              <a:endPar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a:p>
              <a:pPr algn="l">
                <a:lnSpc>
                  <a:spcPts val="3240"/>
                </a:lnSpc>
              </a:pPr>
              <a:endPar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p:txBody>
        </p:sp>
      </p:grpSp>
      <p:grpSp>
        <p:nvGrpSpPr>
          <p:cNvPr id="19" name="Group 19"/>
          <p:cNvGrpSpPr/>
          <p:nvPr/>
        </p:nvGrpSpPr>
        <p:grpSpPr>
          <a:xfrm>
            <a:off x="10419126" y="1"/>
            <a:ext cx="7235505" cy="2516073"/>
            <a:chOff x="0" y="0"/>
            <a:chExt cx="9647340" cy="3354764"/>
          </a:xfrm>
        </p:grpSpPr>
        <p:sp>
          <p:nvSpPr>
            <p:cNvPr id="20" name="Freeform 20"/>
            <p:cNvSpPr/>
            <p:nvPr/>
          </p:nvSpPr>
          <p:spPr>
            <a:xfrm>
              <a:off x="0" y="0"/>
              <a:ext cx="9647340" cy="3354764"/>
            </a:xfrm>
            <a:custGeom>
              <a:avLst/>
              <a:gdLst/>
              <a:ahLst/>
              <a:cxnLst/>
              <a:rect l="l" t="t" r="r" b="b"/>
              <a:pathLst>
                <a:path w="9647340" h="3354764">
                  <a:moveTo>
                    <a:pt x="0" y="0"/>
                  </a:moveTo>
                  <a:lnTo>
                    <a:pt x="9647340" y="0"/>
                  </a:lnTo>
                  <a:lnTo>
                    <a:pt x="9647340" y="3354764"/>
                  </a:lnTo>
                  <a:lnTo>
                    <a:pt x="0" y="3354764"/>
                  </a:lnTo>
                  <a:close/>
                </a:path>
              </a:pathLst>
            </a:custGeom>
            <a:solidFill>
              <a:srgbClr val="000000">
                <a:alpha val="0"/>
              </a:srgbClr>
            </a:solidFill>
          </p:spPr>
        </p:sp>
        <p:sp>
          <p:nvSpPr>
            <p:cNvPr id="21" name="TextBox 21"/>
            <p:cNvSpPr txBox="1"/>
            <p:nvPr/>
          </p:nvSpPr>
          <p:spPr>
            <a:xfrm>
              <a:off x="414020" y="629073"/>
              <a:ext cx="9232900" cy="2725420"/>
            </a:xfrm>
            <a:prstGeom prst="rect">
              <a:avLst/>
            </a:prstGeom>
          </p:spPr>
          <p:txBody>
            <a:bodyPr lIns="0" tIns="0" rIns="0" bIns="0" rtlCol="0" anchor="t"/>
            <a:lstStyle/>
            <a:p>
              <a:pPr algn="l">
                <a:lnSpc>
                  <a:spcPts val="5040"/>
                </a:lnSpc>
              </a:pPr>
              <a:r>
                <a:rPr lang="en-US" sz="2700" b="1" dirty="0">
                  <a:solidFill>
                    <a:srgbClr val="FFFFFF"/>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 </a:t>
              </a:r>
              <a:r>
                <a:rPr lang="en-US" sz="2700" b="1" dirty="0">
                  <a:solidFill>
                    <a:schemeClr val="accent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Course: Database Development PL/SQL </a:t>
              </a:r>
              <a:endParaRPr lang="en-US" sz="2700" b="1" dirty="0">
                <a:solidFill>
                  <a:schemeClr val="accent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a:p>
              <a:pPr algn="l">
                <a:lnSpc>
                  <a:spcPts val="5040"/>
                </a:lnSpc>
              </a:pPr>
              <a:r>
                <a:rPr lang="en-US" sz="2700" b="1" dirty="0">
                  <a:solidFill>
                    <a:schemeClr val="accent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 CAPSTONE PROJECT</a:t>
              </a:r>
              <a:endParaRPr lang="en-US" sz="2700" b="1" dirty="0">
                <a:solidFill>
                  <a:schemeClr val="accent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a:p>
              <a:pPr algn="l">
                <a:lnSpc>
                  <a:spcPts val="5040"/>
                </a:lnSpc>
              </a:pPr>
              <a:r>
                <a:rPr lang="en-US" sz="2700" b="1" dirty="0">
                  <a:solidFill>
                    <a:schemeClr val="accent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 PHASE 1</a:t>
              </a:r>
              <a:endParaRPr lang="en-US" sz="2700" b="1" dirty="0">
                <a:solidFill>
                  <a:schemeClr val="accent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a:p>
              <a:pPr algn="l">
                <a:lnSpc>
                  <a:spcPts val="3240"/>
                </a:lnSpc>
              </a:pPr>
              <a:endParaRPr lang="en-US" sz="2700" b="1" dirty="0">
                <a:solidFill>
                  <a:schemeClr val="accent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p:txBody>
        </p:sp>
      </p:grpSp>
      <p:grpSp>
        <p:nvGrpSpPr>
          <p:cNvPr id="22" name="Group 22"/>
          <p:cNvGrpSpPr/>
          <p:nvPr/>
        </p:nvGrpSpPr>
        <p:grpSpPr>
          <a:xfrm>
            <a:off x="10726948" y="3569919"/>
            <a:ext cx="2778125" cy="1082040"/>
            <a:chOff x="0" y="-149860"/>
            <a:chExt cx="3704167" cy="1442719"/>
          </a:xfrm>
        </p:grpSpPr>
        <p:sp>
          <p:nvSpPr>
            <p:cNvPr id="23" name="Freeform 23"/>
            <p:cNvSpPr/>
            <p:nvPr/>
          </p:nvSpPr>
          <p:spPr>
            <a:xfrm>
              <a:off x="0" y="0"/>
              <a:ext cx="2959784" cy="1292662"/>
            </a:xfrm>
            <a:custGeom>
              <a:avLst/>
              <a:gdLst/>
              <a:ahLst/>
              <a:cxnLst/>
              <a:rect l="l" t="t" r="r" b="b"/>
              <a:pathLst>
                <a:path w="2959784" h="1292662">
                  <a:moveTo>
                    <a:pt x="0" y="0"/>
                  </a:moveTo>
                  <a:lnTo>
                    <a:pt x="2959784" y="0"/>
                  </a:lnTo>
                  <a:lnTo>
                    <a:pt x="2959784" y="1292662"/>
                  </a:lnTo>
                  <a:lnTo>
                    <a:pt x="0" y="1292662"/>
                  </a:lnTo>
                  <a:close/>
                </a:path>
              </a:pathLst>
            </a:custGeom>
            <a:solidFill>
              <a:srgbClr val="000000">
                <a:alpha val="0"/>
              </a:srgbClr>
            </a:solidFill>
          </p:spPr>
        </p:sp>
        <p:sp>
          <p:nvSpPr>
            <p:cNvPr id="24" name="TextBox 24"/>
            <p:cNvSpPr txBox="1"/>
            <p:nvPr/>
          </p:nvSpPr>
          <p:spPr>
            <a:xfrm>
              <a:off x="0" y="-149860"/>
              <a:ext cx="3704167" cy="1442719"/>
            </a:xfrm>
            <a:prstGeom prst="rect">
              <a:avLst/>
            </a:prstGeom>
          </p:spPr>
          <p:txBody>
            <a:bodyPr lIns="0" tIns="0" rIns="0" bIns="0" rtlCol="0" anchor="t"/>
            <a:lstStyle/>
            <a:p>
              <a:pPr algn="l">
                <a:lnSpc>
                  <a:spcPts val="3240"/>
                </a:lnSpc>
              </a:pPr>
              <a:r>
                <a:rPr lang="en-US" sz="2700" b="1">
                  <a:solidFill>
                    <a:srgbClr val="FFFFFF"/>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2.</a:t>
              </a:r>
              <a:r>
                <a:rPr lang="en-US" sz="3200" b="1">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CONTEXT</a:t>
              </a:r>
              <a:endParaRPr lang="en-US" sz="3200" b="1">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a:p>
              <a:pPr algn="l">
                <a:lnSpc>
                  <a:spcPts val="3240"/>
                </a:lnSpc>
              </a:pPr>
              <a:endParaRPr lang="en-US" sz="3200" b="1">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4000"/>
          </a:schemeClr>
        </a:solidFill>
        <a:effectLst/>
      </p:bgPr>
    </p:bg>
    <p:spTree>
      <p:nvGrpSpPr>
        <p:cNvPr id="1" name=""/>
        <p:cNvGrpSpPr/>
        <p:nvPr/>
      </p:nvGrpSpPr>
      <p:grpSpPr>
        <a:xfrm>
          <a:off x="0" y="0"/>
          <a:ext cx="0" cy="0"/>
          <a:chOff x="0" y="0"/>
          <a:chExt cx="0" cy="0"/>
        </a:xfrm>
      </p:grpSpPr>
      <p:sp>
        <p:nvSpPr>
          <p:cNvPr id="2" name="Freeform 2"/>
          <p:cNvSpPr/>
          <p:nvPr/>
        </p:nvSpPr>
        <p:spPr>
          <a:xfrm>
            <a:off x="61334" y="720522"/>
            <a:ext cx="7035753" cy="8246639"/>
          </a:xfrm>
          <a:custGeom>
            <a:avLst/>
            <a:gdLst/>
            <a:ahLst/>
            <a:cxnLst/>
            <a:rect l="l" t="t" r="r" b="b"/>
            <a:pathLst>
              <a:path w="7035753" h="8246639">
                <a:moveTo>
                  <a:pt x="0" y="0"/>
                </a:moveTo>
                <a:lnTo>
                  <a:pt x="7035752" y="0"/>
                </a:lnTo>
                <a:lnTo>
                  <a:pt x="7035752" y="8246639"/>
                </a:lnTo>
                <a:lnTo>
                  <a:pt x="0" y="8246639"/>
                </a:lnTo>
                <a:lnTo>
                  <a:pt x="0" y="0"/>
                </a:lnTo>
                <a:close/>
              </a:path>
            </a:pathLst>
          </a:custGeom>
          <a:blipFill>
            <a:blip r:embed="rId1"/>
            <a:stretch>
              <a:fillRect l="-37387" r="-37387"/>
            </a:stretch>
          </a:blipFill>
        </p:spPr>
      </p:sp>
      <p:grpSp>
        <p:nvGrpSpPr>
          <p:cNvPr id="3" name="Group 3"/>
          <p:cNvGrpSpPr/>
          <p:nvPr/>
        </p:nvGrpSpPr>
        <p:grpSpPr>
          <a:xfrm>
            <a:off x="7512342" y="483982"/>
            <a:ext cx="4500658" cy="1076938"/>
            <a:chOff x="0" y="-143256"/>
            <a:chExt cx="6000878" cy="1435918"/>
          </a:xfrm>
        </p:grpSpPr>
        <p:sp>
          <p:nvSpPr>
            <p:cNvPr id="4" name="Freeform 4"/>
            <p:cNvSpPr/>
            <p:nvPr/>
          </p:nvSpPr>
          <p:spPr>
            <a:xfrm>
              <a:off x="0" y="0"/>
              <a:ext cx="6000878" cy="1292662"/>
            </a:xfrm>
            <a:custGeom>
              <a:avLst/>
              <a:gdLst/>
              <a:ahLst/>
              <a:cxnLst/>
              <a:rect l="l" t="t" r="r" b="b"/>
              <a:pathLst>
                <a:path w="6000878" h="1292662">
                  <a:moveTo>
                    <a:pt x="0" y="0"/>
                  </a:moveTo>
                  <a:lnTo>
                    <a:pt x="6000878" y="0"/>
                  </a:lnTo>
                  <a:lnTo>
                    <a:pt x="6000878" y="1292662"/>
                  </a:lnTo>
                  <a:lnTo>
                    <a:pt x="0" y="1292662"/>
                  </a:lnTo>
                  <a:close/>
                </a:path>
              </a:pathLst>
            </a:custGeom>
            <a:solidFill>
              <a:srgbClr val="000000">
                <a:alpha val="0"/>
              </a:srgbClr>
            </a:solidFill>
          </p:spPr>
        </p:sp>
        <p:sp>
          <p:nvSpPr>
            <p:cNvPr id="5" name="TextBox 5"/>
            <p:cNvSpPr txBox="1"/>
            <p:nvPr/>
          </p:nvSpPr>
          <p:spPr>
            <a:xfrm>
              <a:off x="0" y="-143256"/>
              <a:ext cx="6000878" cy="1435918"/>
            </a:xfrm>
            <a:prstGeom prst="rect">
              <a:avLst/>
            </a:prstGeom>
          </p:spPr>
          <p:txBody>
            <a:bodyPr lIns="0" tIns="0" rIns="0" bIns="0" rtlCol="0" anchor="t"/>
            <a:lstStyle/>
            <a:p>
              <a:pPr algn="l">
                <a:lnSpc>
                  <a:spcPts val="3240"/>
                </a:lnSpc>
              </a:pPr>
              <a:r>
                <a:rPr lang="en-US" sz="2700" b="1" dirty="0">
                  <a:solidFill>
                    <a:srgbClr val="FFFFFF"/>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3.</a:t>
              </a:r>
              <a:r>
                <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Target Users</a:t>
              </a:r>
              <a:endPar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a:p>
              <a:pPr algn="l">
                <a:lnSpc>
                  <a:spcPts val="3240"/>
                </a:lnSpc>
              </a:pPr>
              <a:endPar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p:txBody>
        </p:sp>
      </p:grpSp>
      <p:grpSp>
        <p:nvGrpSpPr>
          <p:cNvPr id="6" name="Group 6"/>
          <p:cNvGrpSpPr/>
          <p:nvPr/>
        </p:nvGrpSpPr>
        <p:grpSpPr>
          <a:xfrm>
            <a:off x="8028264" y="1181100"/>
            <a:ext cx="8040848" cy="3802595"/>
            <a:chOff x="0" y="-337888"/>
            <a:chExt cx="10721130" cy="5070126"/>
          </a:xfrm>
        </p:grpSpPr>
        <p:sp>
          <p:nvSpPr>
            <p:cNvPr id="7" name="Freeform 7"/>
            <p:cNvSpPr/>
            <p:nvPr/>
          </p:nvSpPr>
          <p:spPr>
            <a:xfrm>
              <a:off x="0" y="0"/>
              <a:ext cx="10721130" cy="4732238"/>
            </a:xfrm>
            <a:custGeom>
              <a:avLst/>
              <a:gdLst/>
              <a:ahLst/>
              <a:cxnLst/>
              <a:rect l="l" t="t" r="r" b="b"/>
              <a:pathLst>
                <a:path w="10721130" h="4732238">
                  <a:moveTo>
                    <a:pt x="0" y="0"/>
                  </a:moveTo>
                  <a:lnTo>
                    <a:pt x="10721130" y="0"/>
                  </a:lnTo>
                  <a:lnTo>
                    <a:pt x="10721130" y="4732238"/>
                  </a:lnTo>
                  <a:lnTo>
                    <a:pt x="0" y="4732238"/>
                  </a:lnTo>
                  <a:close/>
                </a:path>
              </a:pathLst>
            </a:custGeom>
            <a:solidFill>
              <a:srgbClr val="000000">
                <a:alpha val="0"/>
              </a:srgbClr>
            </a:solidFill>
          </p:spPr>
        </p:sp>
        <p:sp>
          <p:nvSpPr>
            <p:cNvPr id="8" name="TextBox 8"/>
            <p:cNvSpPr txBox="1"/>
            <p:nvPr/>
          </p:nvSpPr>
          <p:spPr>
            <a:xfrm>
              <a:off x="0" y="-337888"/>
              <a:ext cx="10721130" cy="5070126"/>
            </a:xfrm>
            <a:prstGeom prst="rect">
              <a:avLst/>
            </a:prstGeom>
          </p:spPr>
          <p:txBody>
            <a:bodyPr lIns="0" tIns="0" rIns="0" bIns="0" rtlCol="0" anchor="t"/>
            <a:lstStyle/>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Roastery Managers – Oversee daily operations and supplier management.	</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Inventory Staff – Track stock levels and monitor roasting batches.	</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Sales Team – Handle customer orders and invoicing.</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Customers – Place and track orders for roasted coffee.</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p:txBody>
        </p:sp>
      </p:grpSp>
      <p:grpSp>
        <p:nvGrpSpPr>
          <p:cNvPr id="9" name="Group 9"/>
          <p:cNvGrpSpPr/>
          <p:nvPr/>
        </p:nvGrpSpPr>
        <p:grpSpPr>
          <a:xfrm>
            <a:off x="7613009" y="4580390"/>
            <a:ext cx="4180195" cy="722916"/>
            <a:chOff x="-34665" y="0"/>
            <a:chExt cx="5573593" cy="963888"/>
          </a:xfrm>
        </p:grpSpPr>
        <p:sp>
          <p:nvSpPr>
            <p:cNvPr id="10" name="Freeform 10"/>
            <p:cNvSpPr/>
            <p:nvPr/>
          </p:nvSpPr>
          <p:spPr>
            <a:xfrm>
              <a:off x="0" y="0"/>
              <a:ext cx="5538928" cy="738664"/>
            </a:xfrm>
            <a:custGeom>
              <a:avLst/>
              <a:gdLst/>
              <a:ahLst/>
              <a:cxnLst/>
              <a:rect l="l" t="t" r="r" b="b"/>
              <a:pathLst>
                <a:path w="5538928" h="738664">
                  <a:moveTo>
                    <a:pt x="0" y="0"/>
                  </a:moveTo>
                  <a:lnTo>
                    <a:pt x="5538928" y="0"/>
                  </a:lnTo>
                  <a:lnTo>
                    <a:pt x="5538928" y="738664"/>
                  </a:lnTo>
                  <a:lnTo>
                    <a:pt x="0" y="738664"/>
                  </a:lnTo>
                  <a:close/>
                </a:path>
              </a:pathLst>
            </a:custGeom>
            <a:solidFill>
              <a:srgbClr val="000000">
                <a:alpha val="0"/>
              </a:srgbClr>
            </a:solidFill>
          </p:spPr>
        </p:sp>
        <p:sp>
          <p:nvSpPr>
            <p:cNvPr id="11" name="TextBox 11"/>
            <p:cNvSpPr txBox="1"/>
            <p:nvPr/>
          </p:nvSpPr>
          <p:spPr>
            <a:xfrm>
              <a:off x="-34665" y="225224"/>
              <a:ext cx="5573593" cy="738664"/>
            </a:xfrm>
            <a:prstGeom prst="rect">
              <a:avLst/>
            </a:prstGeom>
          </p:spPr>
          <p:txBody>
            <a:bodyPr lIns="0" tIns="0" rIns="0" bIns="0" rtlCol="0" anchor="t"/>
            <a:lstStyle/>
            <a:p>
              <a:pPr algn="l">
                <a:lnSpc>
                  <a:spcPts val="3240"/>
                </a:lnSpc>
              </a:pPr>
              <a:r>
                <a:rPr lang="en-US" sz="2700" b="1" dirty="0">
                  <a:solidFill>
                    <a:srgbClr val="FFFFFF"/>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4. </a:t>
              </a:r>
              <a:r>
                <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Project Goals</a:t>
              </a:r>
              <a:endPar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p:txBody>
        </p:sp>
      </p:grpSp>
      <p:grpSp>
        <p:nvGrpSpPr>
          <p:cNvPr id="12" name="Group 12"/>
          <p:cNvGrpSpPr/>
          <p:nvPr/>
        </p:nvGrpSpPr>
        <p:grpSpPr>
          <a:xfrm>
            <a:off x="8028264" y="5434689"/>
            <a:ext cx="7613010" cy="4368329"/>
            <a:chOff x="0" y="0"/>
            <a:chExt cx="10150680" cy="5824438"/>
          </a:xfrm>
        </p:grpSpPr>
        <p:sp>
          <p:nvSpPr>
            <p:cNvPr id="13" name="Freeform 13"/>
            <p:cNvSpPr/>
            <p:nvPr/>
          </p:nvSpPr>
          <p:spPr>
            <a:xfrm>
              <a:off x="0" y="0"/>
              <a:ext cx="10150680" cy="5824438"/>
            </a:xfrm>
            <a:custGeom>
              <a:avLst/>
              <a:gdLst/>
              <a:ahLst/>
              <a:cxnLst/>
              <a:rect l="l" t="t" r="r" b="b"/>
              <a:pathLst>
                <a:path w="10150680" h="5824438">
                  <a:moveTo>
                    <a:pt x="0" y="0"/>
                  </a:moveTo>
                  <a:lnTo>
                    <a:pt x="10150680" y="0"/>
                  </a:lnTo>
                  <a:lnTo>
                    <a:pt x="10150680" y="5824438"/>
                  </a:lnTo>
                  <a:lnTo>
                    <a:pt x="0" y="5824438"/>
                  </a:lnTo>
                  <a:close/>
                </a:path>
              </a:pathLst>
            </a:custGeom>
            <a:solidFill>
              <a:srgbClr val="000000">
                <a:alpha val="0"/>
              </a:srgbClr>
            </a:solidFill>
          </p:spPr>
        </p:sp>
        <p:sp>
          <p:nvSpPr>
            <p:cNvPr id="14" name="TextBox 14"/>
            <p:cNvSpPr txBox="1"/>
            <p:nvPr/>
          </p:nvSpPr>
          <p:spPr>
            <a:xfrm>
              <a:off x="0" y="-9525"/>
              <a:ext cx="10150680" cy="5833963"/>
            </a:xfrm>
            <a:prstGeom prst="rect">
              <a:avLst/>
            </a:prstGeom>
          </p:spPr>
          <p:txBody>
            <a:bodyPr lIns="0" tIns="0" rIns="0" bIns="0" rtlCol="0" anchor="t"/>
            <a:lstStyle/>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Automate Order Processing – Reduce manual work by automating order tracking.	</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Inventory Management – Ensure accurate stock levels of green and roasted coffee beans.</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Supplier Management – Keep records of suppliers, contracts, and deliveries.	</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Quality Control – Maintain logs of roasting profiles and batch quality checks.	</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Reporting &amp; Analytics – Generate sales reports, inventory status, and financial summaries.</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4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76169" y="302001"/>
            <a:ext cx="6239201" cy="553998"/>
            <a:chOff x="0" y="0"/>
            <a:chExt cx="8318934" cy="738664"/>
          </a:xfrm>
        </p:grpSpPr>
        <p:sp>
          <p:nvSpPr>
            <p:cNvPr id="3" name="Freeform 3"/>
            <p:cNvSpPr/>
            <p:nvPr/>
          </p:nvSpPr>
          <p:spPr>
            <a:xfrm>
              <a:off x="0" y="0"/>
              <a:ext cx="8318934" cy="738664"/>
            </a:xfrm>
            <a:custGeom>
              <a:avLst/>
              <a:gdLst/>
              <a:ahLst/>
              <a:cxnLst/>
              <a:rect l="l" t="t" r="r" b="b"/>
              <a:pathLst>
                <a:path w="8318934" h="738664">
                  <a:moveTo>
                    <a:pt x="0" y="0"/>
                  </a:moveTo>
                  <a:lnTo>
                    <a:pt x="8318934" y="0"/>
                  </a:lnTo>
                  <a:lnTo>
                    <a:pt x="8318934" y="738664"/>
                  </a:lnTo>
                  <a:lnTo>
                    <a:pt x="0" y="738664"/>
                  </a:lnTo>
                  <a:close/>
                </a:path>
              </a:pathLst>
            </a:custGeom>
            <a:solidFill>
              <a:srgbClr val="000000">
                <a:alpha val="0"/>
              </a:srgbClr>
            </a:solidFill>
          </p:spPr>
        </p:sp>
        <p:sp>
          <p:nvSpPr>
            <p:cNvPr id="4" name="TextBox 4"/>
            <p:cNvSpPr txBox="1"/>
            <p:nvPr/>
          </p:nvSpPr>
          <p:spPr>
            <a:xfrm>
              <a:off x="0" y="-9525"/>
              <a:ext cx="8318934" cy="748189"/>
            </a:xfrm>
            <a:prstGeom prst="rect">
              <a:avLst/>
            </a:prstGeom>
          </p:spPr>
          <p:txBody>
            <a:bodyPr lIns="0" tIns="0" rIns="0" bIns="0" rtlCol="0" anchor="t"/>
            <a:lstStyle/>
            <a:p>
              <a:pPr algn="l">
                <a:lnSpc>
                  <a:spcPts val="3240"/>
                </a:lnSpc>
              </a:pPr>
              <a:r>
                <a:rPr lang="en-US" sz="2700" b="1" dirty="0">
                  <a:solidFill>
                    <a:srgbClr val="FFFFFF"/>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5. </a:t>
              </a:r>
              <a:r>
                <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Main Entities in the Database</a:t>
              </a:r>
              <a:endPar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p:txBody>
        </p:sp>
      </p:grpSp>
      <p:grpSp>
        <p:nvGrpSpPr>
          <p:cNvPr id="5" name="Group 5"/>
          <p:cNvGrpSpPr/>
          <p:nvPr/>
        </p:nvGrpSpPr>
        <p:grpSpPr>
          <a:xfrm>
            <a:off x="0" y="1590959"/>
            <a:ext cx="8314538" cy="6442123"/>
            <a:chOff x="-1371600" y="-386357"/>
            <a:chExt cx="11086050" cy="8589497"/>
          </a:xfrm>
        </p:grpSpPr>
        <p:sp>
          <p:nvSpPr>
            <p:cNvPr id="6" name="Freeform 6"/>
            <p:cNvSpPr/>
            <p:nvPr/>
          </p:nvSpPr>
          <p:spPr>
            <a:xfrm>
              <a:off x="0" y="0"/>
              <a:ext cx="9714450" cy="8203140"/>
            </a:xfrm>
            <a:custGeom>
              <a:avLst/>
              <a:gdLst/>
              <a:ahLst/>
              <a:cxnLst/>
              <a:rect l="l" t="t" r="r" b="b"/>
              <a:pathLst>
                <a:path w="9714450" h="8203140">
                  <a:moveTo>
                    <a:pt x="0" y="0"/>
                  </a:moveTo>
                  <a:lnTo>
                    <a:pt x="9714450" y="0"/>
                  </a:lnTo>
                  <a:lnTo>
                    <a:pt x="9714450" y="8203140"/>
                  </a:lnTo>
                  <a:lnTo>
                    <a:pt x="0" y="8203140"/>
                  </a:lnTo>
                  <a:close/>
                </a:path>
              </a:pathLst>
            </a:custGeom>
            <a:solidFill>
              <a:srgbClr val="000000">
                <a:alpha val="0"/>
              </a:srgbClr>
            </a:solidFill>
          </p:spPr>
        </p:sp>
        <p:sp>
          <p:nvSpPr>
            <p:cNvPr id="7" name="TextBox 7"/>
            <p:cNvSpPr txBox="1"/>
            <p:nvPr/>
          </p:nvSpPr>
          <p:spPr>
            <a:xfrm>
              <a:off x="-1371600" y="-386357"/>
              <a:ext cx="11086050" cy="8589497"/>
            </a:xfrm>
            <a:prstGeom prst="rect">
              <a:avLst/>
            </a:prstGeom>
          </p:spPr>
          <p:txBody>
            <a:bodyPr lIns="0" tIns="0" rIns="0" bIns="0" rtlCol="0" anchor="t"/>
            <a:lstStyle/>
            <a:p>
              <a:pPr marL="690880" lvl="1" indent="-345440" algn="l">
                <a:lnSpc>
                  <a:spcPts val="3840"/>
                </a:lnSpc>
                <a:buAutoNum type="arabicPeriod"/>
              </a:pP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Customers: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customer_id</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name, email, address,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order_history</a:t>
              </a:r>
              <a:endPar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marL="690880" lvl="1" indent="-345440" algn="l">
                <a:lnSpc>
                  <a:spcPts val="3840"/>
                </a:lnSpc>
                <a:buAutoNum type="arabicPeriod"/>
              </a:pP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Orders: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order_id</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customer_id</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(FK),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order_date</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status,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total_amount</a:t>
              </a:r>
              <a:endPar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marL="690880" lvl="1" indent="-345440" algn="l">
                <a:lnSpc>
                  <a:spcPts val="3840"/>
                </a:lnSpc>
                <a:buAutoNum type="arabicPeriod"/>
              </a:pPr>
              <a:r>
                <a:rPr lang="en-US" alt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Products: product_id, coffee_id (FK), product_name, roast_level, grind_type, package_size, price, description, available_quantity</a:t>
              </a:r>
              <a:endParaRPr lang="en-US" alt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marL="690880" lvl="1" indent="-345440" algn="l">
                <a:lnSpc>
                  <a:spcPts val="3840"/>
                </a:lnSpc>
                <a:buAutoNum type="arabicPeriod"/>
              </a:pP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Inventory: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batch_id</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coffee_type</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quantity,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roast_level</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expiry_date</a:t>
              </a:r>
              <a:endPar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marL="690880" lvl="1" indent="-345440" algn="l">
                <a:lnSpc>
                  <a:spcPts val="3840"/>
                </a:lnSpc>
                <a:buAutoNum type="arabicPeriod"/>
              </a:pP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Suppliers: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supplier_id</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name, contact,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contract_start</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coffee_origin</a:t>
              </a:r>
              <a:endPar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marL="690880" lvl="1" indent="-345440" algn="l">
                <a:lnSpc>
                  <a:spcPts val="3840"/>
                </a:lnSpc>
                <a:buAutoNum type="arabicPeriod"/>
              </a:pP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Roasting Logs: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log_id</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batch_id</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(FK),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roast_date</a:t>
              </a:r>
              <a:r>
                <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temperature, </a:t>
              </a:r>
              <a:r>
                <a:rPr lang="en-US" sz="3200" dirty="0" err="1">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quality_score</a:t>
              </a:r>
              <a:endPar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840"/>
                </a:lnSpc>
              </a:pPr>
              <a:endParaRPr lang="en-US" sz="32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p:txBody>
        </p:sp>
      </p:grpSp>
      <p:grpSp>
        <p:nvGrpSpPr>
          <p:cNvPr id="8" name="Group 8"/>
          <p:cNvGrpSpPr/>
          <p:nvPr/>
        </p:nvGrpSpPr>
        <p:grpSpPr>
          <a:xfrm>
            <a:off x="10758879" y="302001"/>
            <a:ext cx="6795082" cy="969496"/>
            <a:chOff x="0" y="0"/>
            <a:chExt cx="9060110" cy="1292662"/>
          </a:xfrm>
        </p:grpSpPr>
        <p:sp>
          <p:nvSpPr>
            <p:cNvPr id="9" name="Freeform 9"/>
            <p:cNvSpPr/>
            <p:nvPr/>
          </p:nvSpPr>
          <p:spPr>
            <a:xfrm>
              <a:off x="0" y="0"/>
              <a:ext cx="9060110" cy="1292662"/>
            </a:xfrm>
            <a:custGeom>
              <a:avLst/>
              <a:gdLst/>
              <a:ahLst/>
              <a:cxnLst/>
              <a:rect l="l" t="t" r="r" b="b"/>
              <a:pathLst>
                <a:path w="9060110" h="1292662">
                  <a:moveTo>
                    <a:pt x="0" y="0"/>
                  </a:moveTo>
                  <a:lnTo>
                    <a:pt x="9060110" y="0"/>
                  </a:lnTo>
                  <a:lnTo>
                    <a:pt x="9060110" y="1292662"/>
                  </a:lnTo>
                  <a:lnTo>
                    <a:pt x="0" y="1292662"/>
                  </a:lnTo>
                  <a:close/>
                </a:path>
              </a:pathLst>
            </a:custGeom>
            <a:solidFill>
              <a:srgbClr val="000000">
                <a:alpha val="0"/>
              </a:srgbClr>
            </a:solidFill>
          </p:spPr>
        </p:sp>
        <p:sp>
          <p:nvSpPr>
            <p:cNvPr id="10" name="TextBox 10"/>
            <p:cNvSpPr txBox="1"/>
            <p:nvPr/>
          </p:nvSpPr>
          <p:spPr>
            <a:xfrm>
              <a:off x="0" y="-9525"/>
              <a:ext cx="9060110" cy="1302187"/>
            </a:xfrm>
            <a:prstGeom prst="rect">
              <a:avLst/>
            </a:prstGeom>
          </p:spPr>
          <p:txBody>
            <a:bodyPr lIns="0" tIns="0" rIns="0" bIns="0" rtlCol="0" anchor="t"/>
            <a:lstStyle/>
            <a:p>
              <a:pPr algn="l">
                <a:lnSpc>
                  <a:spcPts val="3240"/>
                </a:lnSpc>
              </a:pPr>
              <a:r>
                <a:rPr lang="en-US" sz="2700" b="1" dirty="0">
                  <a:solidFill>
                    <a:srgbClr val="FFFFFF"/>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6.</a:t>
              </a:r>
              <a:r>
                <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rPr>
                <a:t> Anticipated Benefits</a:t>
              </a:r>
              <a:endPar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a:p>
              <a:pPr algn="l">
                <a:lnSpc>
                  <a:spcPts val="3240"/>
                </a:lnSpc>
              </a:pPr>
              <a:endParaRPr lang="en-US" sz="3200" b="1" dirty="0">
                <a:solidFill>
                  <a:schemeClr val="tx2"/>
                </a:solidFill>
                <a:latin typeface="Helvetica World Bold" panose="020B0800040000020004" charset="-122"/>
                <a:ea typeface="Helvetica World Bold" panose="020B0800040000020004" charset="-122"/>
                <a:cs typeface="Helvetica World Bold" panose="020B0800040000020004" charset="-122"/>
                <a:sym typeface="Helvetica World Bold" panose="020B0800040000020004" charset="-122"/>
              </a:endParaRPr>
            </a:p>
          </p:txBody>
        </p:sp>
      </p:grpSp>
      <p:grpSp>
        <p:nvGrpSpPr>
          <p:cNvPr id="11" name="Group 11"/>
          <p:cNvGrpSpPr/>
          <p:nvPr/>
        </p:nvGrpSpPr>
        <p:grpSpPr>
          <a:xfrm>
            <a:off x="9362114" y="1598103"/>
            <a:ext cx="8758105" cy="6006629"/>
            <a:chOff x="0" y="0"/>
            <a:chExt cx="11677474" cy="8008838"/>
          </a:xfrm>
        </p:grpSpPr>
        <p:sp>
          <p:nvSpPr>
            <p:cNvPr id="12" name="Freeform 12"/>
            <p:cNvSpPr/>
            <p:nvPr/>
          </p:nvSpPr>
          <p:spPr>
            <a:xfrm>
              <a:off x="0" y="0"/>
              <a:ext cx="11677474" cy="8008838"/>
            </a:xfrm>
            <a:custGeom>
              <a:avLst/>
              <a:gdLst/>
              <a:ahLst/>
              <a:cxnLst/>
              <a:rect l="l" t="t" r="r" b="b"/>
              <a:pathLst>
                <a:path w="11677474" h="8008838">
                  <a:moveTo>
                    <a:pt x="0" y="0"/>
                  </a:moveTo>
                  <a:lnTo>
                    <a:pt x="11677474" y="0"/>
                  </a:lnTo>
                  <a:lnTo>
                    <a:pt x="11677474" y="8008838"/>
                  </a:lnTo>
                  <a:lnTo>
                    <a:pt x="0" y="8008838"/>
                  </a:lnTo>
                  <a:close/>
                </a:path>
              </a:pathLst>
            </a:custGeom>
            <a:solidFill>
              <a:srgbClr val="000000">
                <a:alpha val="0"/>
              </a:srgbClr>
            </a:solidFill>
          </p:spPr>
        </p:sp>
        <p:sp>
          <p:nvSpPr>
            <p:cNvPr id="13" name="TextBox 13"/>
            <p:cNvSpPr txBox="1"/>
            <p:nvPr/>
          </p:nvSpPr>
          <p:spPr>
            <a:xfrm>
              <a:off x="0" y="-9525"/>
              <a:ext cx="11677474" cy="8018363"/>
            </a:xfrm>
            <a:prstGeom prst="rect">
              <a:avLst/>
            </a:prstGeom>
          </p:spPr>
          <p:txBody>
            <a:bodyPr lIns="0" tIns="0" rIns="0" bIns="0" rtlCol="0" anchor="t"/>
            <a:lstStyle/>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Operational Efficiency – Reduces manual errors in order processing, ensuring faster and more reliable transactions.	</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Real-Time Inventory Tracking – Prevents stockouts and overstocking by providing up-to-date inventory insights.	</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Quality Control Assurance – Maintains high roasting standards by tracking temperature, duration, and batch consistency.	</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Improved Supplier Management – Ensures smooth procurement and deliveries by keeping accurate supplier records and contract details.</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a:p>
              <a:pPr algn="l">
                <a:lnSpc>
                  <a:spcPts val="3240"/>
                </a:lnSpc>
              </a:pPr>
              <a:r>
                <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rPr>
                <a:t>•  Enhanced Customer Experience – Faster, more accurate order fulfillment leads to higher customer satisfaction and repeat business.</a:t>
              </a:r>
              <a:endParaRPr lang="en-US" sz="2700" dirty="0">
                <a:solidFill>
                  <a:srgbClr val="FFFFFF"/>
                </a:solidFill>
                <a:latin typeface="Helvetica World" panose="020B0500040000020004" charset="-122"/>
                <a:ea typeface="Helvetica World" panose="020B0500040000020004" charset="-122"/>
                <a:cs typeface="Helvetica World" panose="020B0500040000020004" charset="-122"/>
                <a:sym typeface="Helvetica World" panose="020B0500040000020004" charset="-122"/>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2854</Words>
  <Application>WPS Presentation</Application>
  <PresentationFormat>Custom</PresentationFormat>
  <Paragraphs>54</Paragraphs>
  <Slides>3</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vt:i4>
      </vt:variant>
    </vt:vector>
  </HeadingPairs>
  <TitlesOfParts>
    <vt:vector size="12" baseType="lpstr">
      <vt:lpstr>Arial</vt:lpstr>
      <vt:lpstr>SimSun</vt:lpstr>
      <vt:lpstr>Wingdings</vt:lpstr>
      <vt:lpstr>Helvetica World</vt:lpstr>
      <vt:lpstr>Helvetica World Bold</vt:lpstr>
      <vt:lpstr>Calibri</vt:lpstr>
      <vt:lpstr>Microsoft YaHei</vt:lpstr>
      <vt:lpstr>Arial Unicode MS</vt:lpstr>
      <vt:lpstr>Office Theme</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Artisanal Coffee Roastery Management System</dc:title>
  <dc:creator>MUGABO Alain</dc:creator>
  <cp:lastModifiedBy>WPS_1686768748</cp:lastModifiedBy>
  <cp:revision>5</cp:revision>
  <dcterms:created xsi:type="dcterms:W3CDTF">2006-08-16T00:00:00Z</dcterms:created>
  <dcterms:modified xsi:type="dcterms:W3CDTF">2025-05-22T13:57:11Z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FD32FADCE16349F0952377C3021E2A2E_12</vt:lpwstr>
  </property>
  <property fmtid="{D5CDD505-2E9C-101B-9397-08002B2CF9AE}" pid="3" name="KSOProductBuildVer">
    <vt:lpwstr>1033-12.2.0.21179</vt:lpwstr>
  </property>
</Properties>
</file>

<file path=docProps/thumbnail.jpeg>
</file>